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16" r:id="rId3"/>
    <p:sldId id="304" r:id="rId4"/>
    <p:sldId id="305" r:id="rId5"/>
    <p:sldId id="311" r:id="rId6"/>
    <p:sldId id="315" r:id="rId7"/>
    <p:sldId id="312" r:id="rId8"/>
    <p:sldId id="306" r:id="rId9"/>
    <p:sldId id="307" r:id="rId10"/>
    <p:sldId id="313" r:id="rId11"/>
    <p:sldId id="314" r:id="rId12"/>
    <p:sldId id="308" r:id="rId13"/>
    <p:sldId id="309" r:id="rId14"/>
    <p:sldId id="318" r:id="rId15"/>
    <p:sldId id="319" r:id="rId16"/>
    <p:sldId id="320" r:id="rId17"/>
    <p:sldId id="327" r:id="rId18"/>
    <p:sldId id="323" r:id="rId19"/>
    <p:sldId id="324" r:id="rId20"/>
    <p:sldId id="328" r:id="rId21"/>
    <p:sldId id="325" r:id="rId22"/>
    <p:sldId id="326" r:id="rId23"/>
    <p:sldId id="329" r:id="rId24"/>
    <p:sldId id="317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5EC7F-D9D6-4421-81F4-9D526EA7E4B4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FF83E-392B-48A4-8FC4-E5149AE4ED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512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1CEDC92-CE70-4185-9AFE-87E87CD25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6066B0CE-DA9C-4B79-991C-8D07B15D2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665FA13-098A-45DD-B1F2-D7C48906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2878B82-10DB-4C1F-AF96-E1D654593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E3EDFDD-41FD-4202-90A9-01C2B5C8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377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99B1F65-BD13-4C46-931C-023FAA0F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9A6761B5-C8A5-4427-A5A0-7AF044A56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B217AB8-7651-405D-BC04-2E36780D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50503FF-98B1-4C77-8BD5-06841AD8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4A6B5B08-3C7B-43B7-A459-83D78F6B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546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B51A6C08-3ADE-48EA-93E1-0BBA22271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81139AE2-C377-43DE-ADD1-F70572483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323BF60-BB71-4AF8-A215-ED0F9AAC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A328A86-D077-47EC-9CCB-53230D48D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DDF1B3C-4412-4B0E-8952-70D7C2B3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955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1BADC50-1815-4A17-A991-1B605162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3DB4E9E-02A3-45B0-B3E1-6D2FF4FB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44A280D-244C-431F-8ABE-383CB6A2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28F990E-CC94-43DE-8218-ADA7CEF1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AAD8F067-FACC-4FA1-8949-6BBB827E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599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D33E357-0028-44A9-9257-6D50B979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91B0FBD3-503E-4B5B-9D2B-94550A6A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1A1AC4F-DF72-4C27-9894-0B29DB2D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00D058C-4CCC-4AE3-9384-99724BB9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EBABE5D-D5CD-49E5-B44A-3200E13E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175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DF40DBC-E723-4F98-8A40-E63D9108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F8E9727-49BF-4B31-9A7E-3DB8A7CED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70DC93F2-F208-4053-B4C9-4C9F3AD5F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661CAD4-E347-4DC1-BFA2-34B1EF11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7F9BFFD9-B33F-4CB9-9831-322A8F7C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BE9177DD-315A-43F6-B8CF-EAC8D8A4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445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AFE5E00-BA06-4B5A-8E8B-D91220C98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E7D64546-F536-4645-9AAB-74D48DB8D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641AABD3-27B5-4FB0-9299-531261AB4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3CB1CE85-0BF8-4534-AA0C-603030CE0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07901F19-5F87-4BF2-8F22-78920493C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19D77F92-F82E-41B3-A42E-304CD64E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59186EA0-5AE8-4539-8F9D-CAED513F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17302336-9AFE-42C2-B790-DA9E6349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944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C5D14A0-4DA5-4E29-B251-0A863EE6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C4D9896F-4252-49EE-B47F-34A9B41A5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D8E03F84-E3A1-4BC8-A7FB-C9ABCFBF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01A93757-7B41-4173-BF0D-02C2B00AE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275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679B6A94-CFB0-4D9C-A2D1-2484D0FD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2F270DCC-3F6B-43C2-904A-BD35490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C616E326-24DA-4CA9-AE90-302C77FF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52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C206541-AEC5-4322-A79D-ADA48A3E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B413DE4-CC4F-4EC2-9AF7-E43DB486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6CFDF7D-8CC5-4859-B08C-83D3488A7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31A93791-9327-4591-A2D8-4D718FE7D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E45657AA-43F0-4D89-A758-59384BF9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A726635D-54E5-4579-BE52-0BB2473B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31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D4B5BED-C0E5-4F32-AB48-80EF6FF4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FAAAC1F4-4C59-480A-9FE3-97561B271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BC8ECAA2-88EC-47E8-AE1C-B07FB7153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802610BE-584E-4EC8-8636-C0F55518F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19356161-7C17-4033-BA9E-BDBAECFB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EA2994FB-12B6-4B5C-A56F-1890E2A6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918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AFEA009F-C4CF-468F-BEDF-35E01A65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5022B031-B38A-4543-B3E8-EC2A3FA3C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47C3363-4D3C-45AE-AFCE-1D4FCA8E8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5F599-DBF4-478B-8FEB-1E0D7B4AD35B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50FD5E2-40C3-4F41-8D35-77F0EDB6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AC3B9D58-CF22-4A6D-95CA-60FCD5CD9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63579-F233-4BC5-866C-30C75C6686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330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92F1FDC-42CF-48A6-8CE3-DABDE205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dirty="0">
                <a:latin typeface="Goudy Old Style" panose="02020502050305020303" pitchFamily="18" charset="0"/>
              </a:rPr>
              <a:t>Big Data &amp; Data </a:t>
            </a:r>
            <a:r>
              <a:rPr lang="en-US" sz="5400" b="1" dirty="0" err="1">
                <a:latin typeface="Goudy Old Style" panose="02020502050305020303" pitchFamily="18" charset="0"/>
              </a:rPr>
              <a:t>Analtytics</a:t>
            </a:r>
            <a:endParaRPr lang="en-ID" sz="5400" b="1" dirty="0">
              <a:latin typeface="Goudy Old Style" panose="02020502050305020303" pitchFamily="18" charset="0"/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2B5D6B43-7405-4B22-81C0-E705A85A5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n-US" sz="2000" b="1" dirty="0" err="1">
                <a:latin typeface="Goudy Old Style" panose="02020502050305020303" pitchFamily="18" charset="0"/>
              </a:rPr>
              <a:t>Pertemuan</a:t>
            </a:r>
            <a:r>
              <a:rPr lang="en-US" sz="2000" b="1" dirty="0">
                <a:latin typeface="Goudy Old Style" panose="02020502050305020303" pitchFamily="18" charset="0"/>
              </a:rPr>
              <a:t> 2</a:t>
            </a:r>
          </a:p>
          <a:p>
            <a:pPr algn="l"/>
            <a:endParaRPr lang="en-US" sz="2000" b="1" dirty="0">
              <a:latin typeface="Goudy Old Style" panose="02020502050305020303" pitchFamily="18" charset="0"/>
            </a:endParaRPr>
          </a:p>
          <a:p>
            <a:pPr algn="l"/>
            <a:r>
              <a:rPr lang="en-US" sz="2000" b="1" dirty="0">
                <a:latin typeface="Goudy Old Style" panose="02020502050305020303" pitchFamily="18" charset="0"/>
              </a:rPr>
              <a:t>Prodi </a:t>
            </a:r>
            <a:r>
              <a:rPr lang="en-US" sz="2000" b="1" dirty="0" err="1">
                <a:latin typeface="Goudy Old Style" panose="02020502050305020303" pitchFamily="18" charset="0"/>
              </a:rPr>
              <a:t>Psikologi</a:t>
            </a:r>
            <a:r>
              <a:rPr lang="en-US" sz="2000" b="1" dirty="0">
                <a:latin typeface="Goudy Old Style" panose="02020502050305020303" pitchFamily="18" charset="0"/>
              </a:rPr>
              <a:t> Kelas III &amp; IV</a:t>
            </a:r>
            <a:endParaRPr lang="en-ID" sz="2000" b="1" dirty="0">
              <a:latin typeface="Goudy Old Style" panose="02020502050305020303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47D3C-A8B7-4462-806A-08642C419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0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588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5DCC-065F-4838-92A3-380AEABA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F42F8-2F5E-439B-B2EE-E9C83CB43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51393-1013-42BF-B526-815F4DC6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88D5F60-8E5E-4BB3-91FD-89BB5BF2F06B}"/>
              </a:ext>
            </a:extLst>
          </p:cNvPr>
          <p:cNvSpPr/>
          <p:nvPr/>
        </p:nvSpPr>
        <p:spPr>
          <a:xfrm rot="1608604">
            <a:off x="1193786" y="5536469"/>
            <a:ext cx="569627" cy="749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745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C349C-5C9B-48B4-B9BE-178970F89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2" t="13787" r="25123" b="9080"/>
          <a:stretch/>
        </p:blipFill>
        <p:spPr>
          <a:xfrm>
            <a:off x="2958245" y="781731"/>
            <a:ext cx="6408847" cy="5407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132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E5CD2F-CF95-4AA3-A499-F9E27258E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9" t="13787" r="25123" b="13788"/>
          <a:stretch/>
        </p:blipFill>
        <p:spPr>
          <a:xfrm>
            <a:off x="3043003" y="946778"/>
            <a:ext cx="6086007" cy="49644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32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986BB6-AA4F-4D9A-93CE-2A0F7E7A8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13" t="13787" r="24877" b="13788"/>
          <a:stretch/>
        </p:blipFill>
        <p:spPr>
          <a:xfrm>
            <a:off x="3013022" y="946778"/>
            <a:ext cx="6145967" cy="49644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743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CC03926D-2BF5-40B2-A083-15613B053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0"/>
              </a:rPr>
              <a:t>Install Java</a:t>
            </a:r>
            <a:endParaRPr lang="en-ID" dirty="0">
              <a:latin typeface="Goudy Old Style" panose="02020502050305020303" pitchFamily="18" charset="0"/>
            </a:endParaRPr>
          </a:p>
        </p:txBody>
      </p:sp>
      <p:sp>
        <p:nvSpPr>
          <p:cNvPr id="5" name="Subjudul 4">
            <a:extLst>
              <a:ext uri="{FF2B5EF4-FFF2-40B4-BE49-F238E27FC236}">
                <a16:creationId xmlns:a16="http://schemas.microsoft.com/office/drawing/2014/main" id="{C291CABD-F688-4244-AC7E-236652051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835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8E1B52C5-754C-463E-8090-19DB64E0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77" y="472440"/>
            <a:ext cx="3552210" cy="3132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8FE559A6-5E73-40C0-BA0A-757FF80A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015" y="472440"/>
            <a:ext cx="3489270" cy="3185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Konektor Panah Lurus 6">
            <a:extLst>
              <a:ext uri="{FF2B5EF4-FFF2-40B4-BE49-F238E27FC236}">
                <a16:creationId xmlns:a16="http://schemas.microsoft.com/office/drawing/2014/main" id="{07D17233-8C78-4398-834B-83CE7C030FD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543987" y="2038710"/>
            <a:ext cx="3104028" cy="2631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Gambar 8">
            <a:extLst>
              <a:ext uri="{FF2B5EF4-FFF2-40B4-BE49-F238E27FC236}">
                <a16:creationId xmlns:a16="http://schemas.microsoft.com/office/drawing/2014/main" id="{0B53280D-8876-4728-8222-D8D7D1999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895" y="3691264"/>
            <a:ext cx="3552209" cy="3065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Konektor Panah Lurus 12">
            <a:extLst>
              <a:ext uri="{FF2B5EF4-FFF2-40B4-BE49-F238E27FC236}">
                <a16:creationId xmlns:a16="http://schemas.microsoft.com/office/drawing/2014/main" id="{91B029D5-2D03-4DD3-B3D2-0A6A6041F821}"/>
              </a:ext>
            </a:extLst>
          </p:cNvPr>
          <p:cNvCxnSpPr>
            <a:cxnSpLocks/>
            <a:stCxn id="5" idx="2"/>
            <a:endCxn id="9" idx="3"/>
          </p:cNvCxnSpPr>
          <p:nvPr/>
        </p:nvCxnSpPr>
        <p:spPr>
          <a:xfrm flipH="1">
            <a:off x="7872104" y="3657600"/>
            <a:ext cx="1520546" cy="15662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62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DE5FF9B-99FF-418F-B208-8B6264180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Goudy Old Style" panose="02020502050305020303" pitchFamily="18" charset="0"/>
              </a:rPr>
              <a:t>Instalasi</a:t>
            </a:r>
            <a:r>
              <a:rPr lang="en-US" dirty="0">
                <a:latin typeface="Goudy Old Style" panose="02020502050305020303" pitchFamily="18" charset="0"/>
              </a:rPr>
              <a:t> </a:t>
            </a:r>
            <a:r>
              <a:rPr lang="en-US" dirty="0" err="1">
                <a:latin typeface="Goudy Old Style" panose="02020502050305020303" pitchFamily="18" charset="0"/>
              </a:rPr>
              <a:t>Rapidminer</a:t>
            </a:r>
            <a:endParaRPr lang="en-ID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5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3A87315E-4E58-4638-B802-1D0FBA54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69" y="694951"/>
            <a:ext cx="3357962" cy="2925125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66EB1AEC-5F2C-4BFE-B1F6-F67941F1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19" y="617671"/>
            <a:ext cx="3580556" cy="3079685"/>
          </a:xfrm>
          <a:prstGeom prst="rect">
            <a:avLst/>
          </a:prstGeom>
        </p:spPr>
      </p:pic>
      <p:cxnSp>
        <p:nvCxnSpPr>
          <p:cNvPr id="7" name="Konektor Panah Lurus 6">
            <a:extLst>
              <a:ext uri="{FF2B5EF4-FFF2-40B4-BE49-F238E27FC236}">
                <a16:creationId xmlns:a16="http://schemas.microsoft.com/office/drawing/2014/main" id="{CC47B9F3-9D69-4426-AE69-96E2F84C9D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843131" y="2157514"/>
            <a:ext cx="64688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ambar 7">
            <a:extLst>
              <a:ext uri="{FF2B5EF4-FFF2-40B4-BE49-F238E27FC236}">
                <a16:creationId xmlns:a16="http://schemas.microsoft.com/office/drawing/2014/main" id="{896A6D19-3613-4CAD-8C41-0C89C090C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409" y="703087"/>
            <a:ext cx="3432313" cy="2908852"/>
          </a:xfrm>
          <a:prstGeom prst="rect">
            <a:avLst/>
          </a:prstGeom>
        </p:spPr>
      </p:pic>
      <p:cxnSp>
        <p:nvCxnSpPr>
          <p:cNvPr id="17" name="Konektor Panah Lurus 16">
            <a:extLst>
              <a:ext uri="{FF2B5EF4-FFF2-40B4-BE49-F238E27FC236}">
                <a16:creationId xmlns:a16="http://schemas.microsoft.com/office/drawing/2014/main" id="{8D6D9184-20FB-4FE8-921E-D98062A0D35D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8070575" y="2157513"/>
            <a:ext cx="51683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ambar 20">
            <a:extLst>
              <a:ext uri="{FF2B5EF4-FFF2-40B4-BE49-F238E27FC236}">
                <a16:creationId xmlns:a16="http://schemas.microsoft.com/office/drawing/2014/main" id="{0DB26CA4-ECFC-4653-8F84-4F98A52F2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409" y="3927529"/>
            <a:ext cx="3361252" cy="2814238"/>
          </a:xfrm>
          <a:prstGeom prst="rect">
            <a:avLst/>
          </a:prstGeom>
        </p:spPr>
      </p:pic>
      <p:pic>
        <p:nvPicPr>
          <p:cNvPr id="22" name="Gambar 21">
            <a:extLst>
              <a:ext uri="{FF2B5EF4-FFF2-40B4-BE49-F238E27FC236}">
                <a16:creationId xmlns:a16="http://schemas.microsoft.com/office/drawing/2014/main" id="{AC59BB8E-EF7D-4218-86DC-644D403D0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019" y="3927529"/>
            <a:ext cx="3580556" cy="2814238"/>
          </a:xfrm>
          <a:prstGeom prst="rect">
            <a:avLst/>
          </a:prstGeom>
        </p:spPr>
      </p:pic>
      <p:cxnSp>
        <p:nvCxnSpPr>
          <p:cNvPr id="24" name="Konektor Panah Lurus 23">
            <a:extLst>
              <a:ext uri="{FF2B5EF4-FFF2-40B4-BE49-F238E27FC236}">
                <a16:creationId xmlns:a16="http://schemas.microsoft.com/office/drawing/2014/main" id="{5F97273D-E135-4CAA-8E3A-CED4E4688C35}"/>
              </a:ext>
            </a:extLst>
          </p:cNvPr>
          <p:cNvCxnSpPr>
            <a:cxnSpLocks/>
            <a:stCxn id="21" idx="1"/>
            <a:endCxn id="22" idx="3"/>
          </p:cNvCxnSpPr>
          <p:nvPr/>
        </p:nvCxnSpPr>
        <p:spPr>
          <a:xfrm flipH="1">
            <a:off x="8070575" y="5334648"/>
            <a:ext cx="516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87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3A400BC-7DAF-4CDE-A4FE-5DFD26528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Goudy Old Style" panose="02020502050305020303" pitchFamily="18" charset="0"/>
              </a:rPr>
              <a:t>Mengenal</a:t>
            </a:r>
            <a:r>
              <a:rPr lang="en-US" dirty="0">
                <a:latin typeface="Goudy Old Style" panose="02020502050305020303" pitchFamily="18" charset="0"/>
              </a:rPr>
              <a:t> Interface </a:t>
            </a:r>
            <a:r>
              <a:rPr lang="en-US" dirty="0" err="1">
                <a:latin typeface="Goudy Old Style" panose="02020502050305020303" pitchFamily="18" charset="0"/>
              </a:rPr>
              <a:t>Rapidminer</a:t>
            </a:r>
            <a:endParaRPr lang="en-ID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11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32886F50-8359-4EAA-BE7C-7DD640F27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88" t="20483" r="28882" b="25217"/>
          <a:stretch/>
        </p:blipFill>
        <p:spPr>
          <a:xfrm>
            <a:off x="4041913" y="1083451"/>
            <a:ext cx="6427304" cy="4691097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5BC458B2-43E5-4F7D-BC0C-50DB07A704AB}"/>
              </a:ext>
            </a:extLst>
          </p:cNvPr>
          <p:cNvSpPr txBox="1"/>
          <p:nvPr/>
        </p:nvSpPr>
        <p:spPr>
          <a:xfrm>
            <a:off x="530086" y="2040835"/>
            <a:ext cx="288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Goudy Old Style" panose="02020502050305020303" pitchFamily="18" charset="0"/>
              </a:rPr>
              <a:t>Setelah </a:t>
            </a:r>
            <a:r>
              <a:rPr lang="en-US" sz="3200" dirty="0" err="1">
                <a:latin typeface="Goudy Old Style" panose="02020502050305020303" pitchFamily="18" charset="0"/>
              </a:rPr>
              <a:t>Terinstall</a:t>
            </a:r>
            <a:r>
              <a:rPr lang="en-US" sz="3200" dirty="0">
                <a:latin typeface="Goudy Old Style" panose="02020502050305020303" pitchFamily="18" charset="0"/>
              </a:rPr>
              <a:t> , </a:t>
            </a:r>
            <a:r>
              <a:rPr lang="en-US" sz="3200" dirty="0" err="1">
                <a:latin typeface="Goudy Old Style" panose="02020502050305020303" pitchFamily="18" charset="0"/>
              </a:rPr>
              <a:t>buka</a:t>
            </a:r>
            <a:r>
              <a:rPr lang="en-US" sz="3200" dirty="0">
                <a:latin typeface="Goudy Old Style" panose="02020502050305020303" pitchFamily="18" charset="0"/>
              </a:rPr>
              <a:t> </a:t>
            </a:r>
            <a:r>
              <a:rPr lang="en-US" sz="3200" dirty="0" err="1">
                <a:latin typeface="Goudy Old Style" panose="02020502050305020303" pitchFamily="18" charset="0"/>
              </a:rPr>
              <a:t>rapidminernya</a:t>
            </a:r>
            <a:endParaRPr lang="en-ID" sz="3200" dirty="0">
              <a:latin typeface="Goudy Old Style" panose="02020502050305020303" pitchFamily="18" charset="0"/>
            </a:endParaRPr>
          </a:p>
        </p:txBody>
      </p:sp>
      <p:sp>
        <p:nvSpPr>
          <p:cNvPr id="7" name="Panah: Kanan 6">
            <a:extLst>
              <a:ext uri="{FF2B5EF4-FFF2-40B4-BE49-F238E27FC236}">
                <a16:creationId xmlns:a16="http://schemas.microsoft.com/office/drawing/2014/main" id="{AA34547D-A41B-4D18-A8A4-7ADBDD108ABC}"/>
              </a:ext>
            </a:extLst>
          </p:cNvPr>
          <p:cNvSpPr/>
          <p:nvPr/>
        </p:nvSpPr>
        <p:spPr>
          <a:xfrm>
            <a:off x="749873" y="3826853"/>
            <a:ext cx="2449399" cy="798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602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Judul 3">
            <a:extLst>
              <a:ext uri="{FF2B5EF4-FFF2-40B4-BE49-F238E27FC236}">
                <a16:creationId xmlns:a16="http://schemas.microsoft.com/office/drawing/2014/main" id="{FD9BA95E-2AE6-4F72-8FBB-549DA86E8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 dirty="0">
                <a:latin typeface="Goudy Old Style" panose="02020502050305020303" pitchFamily="18" charset="0"/>
              </a:rPr>
              <a:t>Download Rapid Miner</a:t>
            </a:r>
            <a:endParaRPr lang="en-ID" sz="7200" b="1" dirty="0">
              <a:latin typeface="Goudy Old Style" panose="0202050205030502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432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22C39EDA-F4A3-43D7-9924-A70CADD1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64" y="901148"/>
            <a:ext cx="9009111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7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2D386385-03A4-486E-A882-76706191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F4C9BE25-CB46-40D7-B5DC-826C354C9CD0}"/>
              </a:ext>
            </a:extLst>
          </p:cNvPr>
          <p:cNvSpPr/>
          <p:nvPr/>
        </p:nvSpPr>
        <p:spPr>
          <a:xfrm rot="1978936">
            <a:off x="1078994" y="2006307"/>
            <a:ext cx="1083407" cy="14449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Klik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4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FEB8B1B7-9EB1-4AF0-84F7-89F6F9E75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>
            <a:extLst>
              <a:ext uri="{FF2B5EF4-FFF2-40B4-BE49-F238E27FC236}">
                <a16:creationId xmlns:a16="http://schemas.microsoft.com/office/drawing/2014/main" id="{A9430D2A-1845-4492-8D50-8AD37280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Goudy Old Style" panose="02020502050305020303" pitchFamily="18" charset="0"/>
              </a:rPr>
              <a:t>Operator View</a:t>
            </a:r>
            <a:endParaRPr lang="en-ID" sz="5400" b="1" dirty="0">
              <a:latin typeface="Goudy Old Style" panose="02020502050305020303" pitchFamily="18" charset="0"/>
            </a:endParaRPr>
          </a:p>
        </p:txBody>
      </p:sp>
      <p:pic>
        <p:nvPicPr>
          <p:cNvPr id="6" name="Tampungan Konten 5">
            <a:extLst>
              <a:ext uri="{FF2B5EF4-FFF2-40B4-BE49-F238E27FC236}">
                <a16:creationId xmlns:a16="http://schemas.microsoft.com/office/drawing/2014/main" id="{8930E8BF-A5AF-4EBF-801A-0FDDA0A6BF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76875"/>
            <a:ext cx="4634948" cy="4200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Tampungan Konten 6">
            <a:extLst>
              <a:ext uri="{FF2B5EF4-FFF2-40B4-BE49-F238E27FC236}">
                <a16:creationId xmlns:a16="http://schemas.microsoft.com/office/drawing/2014/main" id="{B661A75D-2993-4FAD-B944-04F2A35526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69544" y="2587925"/>
            <a:ext cx="5017726" cy="3589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190FC6D4-DE6B-4524-8EBB-DD91FFD99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753" r="80772" b="14203"/>
          <a:stretch/>
        </p:blipFill>
        <p:spPr>
          <a:xfrm>
            <a:off x="7551047" y="183691"/>
            <a:ext cx="2335075" cy="22661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2622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Judul 5">
            <a:extLst>
              <a:ext uri="{FF2B5EF4-FFF2-40B4-BE49-F238E27FC236}">
                <a16:creationId xmlns:a16="http://schemas.microsoft.com/office/drawing/2014/main" id="{28A08C1D-FA37-42BA-8A86-9C0B3696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Goudy Old Style" panose="02020502050305020303" pitchFamily="18" charset="0"/>
              </a:rPr>
              <a:t>Repository View</a:t>
            </a:r>
            <a:endParaRPr lang="en-ID" sz="5400" b="1" dirty="0">
              <a:latin typeface="Goudy Old Style" panose="02020502050305020303" pitchFamily="18" charset="0"/>
            </a:endParaRP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5236210A-606E-4A1B-8EAB-511DD070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7547"/>
            <a:ext cx="5138531" cy="1441127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7A0AFF9E-2078-487C-9BD9-81A4354C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20" y="3868674"/>
            <a:ext cx="5138531" cy="1047883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BF3868C1-CA9E-482C-B928-B22A3118C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95" r="80335" b="48406"/>
          <a:stretch/>
        </p:blipFill>
        <p:spPr>
          <a:xfrm>
            <a:off x="6586330" y="1690688"/>
            <a:ext cx="3782443" cy="3723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18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71CD5574-063F-48AD-9372-0FFA644E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9" y="888132"/>
            <a:ext cx="5467091" cy="5724703"/>
          </a:xfrm>
          <a:prstGeom prst="rect">
            <a:avLst/>
          </a:prstGeom>
        </p:spPr>
      </p:pic>
      <p:sp>
        <p:nvSpPr>
          <p:cNvPr id="4" name="Judul 3">
            <a:extLst>
              <a:ext uri="{FF2B5EF4-FFF2-40B4-BE49-F238E27FC236}">
                <a16:creationId xmlns:a16="http://schemas.microsoft.com/office/drawing/2014/main" id="{B3475363-5B65-43A4-B105-D5243693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9" y="365125"/>
            <a:ext cx="3906078" cy="5230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oudy Old Style" panose="02020502050305020303" pitchFamily="18" charset="0"/>
              </a:rPr>
              <a:t>Process View</a:t>
            </a:r>
            <a:endParaRPr lang="en-ID" b="1" dirty="0">
              <a:latin typeface="Goudy Old Style" panose="02020502050305020303" pitchFamily="18" charset="0"/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E55EACD-5E88-4A4D-BB45-5DC746864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18" t="11787" r="26429" b="8986"/>
          <a:stretch/>
        </p:blipFill>
        <p:spPr>
          <a:xfrm>
            <a:off x="6520070" y="1088334"/>
            <a:ext cx="4837043" cy="4681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398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CCD3EC4A-91BF-4507-93F7-3DE72B4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60128"/>
            <a:ext cx="5094079" cy="977512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3BFD78C5-9F69-4DF5-A758-550FC8F2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7640"/>
            <a:ext cx="5094079" cy="2955235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9915F4C0-19F7-4136-949E-D4FA66B89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52778"/>
            <a:ext cx="5208104" cy="160900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7728C6F4-2A9A-4A05-8FD7-9870C8F65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2508"/>
            <a:ext cx="5208104" cy="1003144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CB095D3C-8C7E-4C95-BA0C-CCA2A027A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352" t="11594" b="36618"/>
          <a:stretch/>
        </p:blipFill>
        <p:spPr>
          <a:xfrm>
            <a:off x="7209182" y="3048884"/>
            <a:ext cx="3631096" cy="3551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Judul 8">
            <a:extLst>
              <a:ext uri="{FF2B5EF4-FFF2-40B4-BE49-F238E27FC236}">
                <a16:creationId xmlns:a16="http://schemas.microsoft.com/office/drawing/2014/main" id="{4F3A8820-7E41-4F84-99A4-8B0D456C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4499"/>
            <a:ext cx="4568687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Goudy Old Style" panose="02020502050305020303" pitchFamily="18" charset="0"/>
              </a:rPr>
              <a:t>Parameters View</a:t>
            </a:r>
            <a:endParaRPr lang="en-ID" sz="54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3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>
            <a:extLst>
              <a:ext uri="{FF2B5EF4-FFF2-40B4-BE49-F238E27FC236}">
                <a16:creationId xmlns:a16="http://schemas.microsoft.com/office/drawing/2014/main" id="{33D56D05-A583-4153-A42F-B6936E5E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oudy Old Style" panose="02020502050305020303" pitchFamily="18" charset="0"/>
              </a:rPr>
              <a:t>Help &amp; Comment View</a:t>
            </a:r>
            <a:endParaRPr lang="en-ID" b="1" dirty="0">
              <a:latin typeface="Goudy Old Style" panose="02020502050305020303" pitchFamily="18" charset="0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CEC4751F-CE6B-4BB8-935B-F4206113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3" y="1733501"/>
            <a:ext cx="5110321" cy="4219782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4E4CDBC0-5B9F-410B-B54D-2FD51A6F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81" y="3037085"/>
            <a:ext cx="5259406" cy="2228327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3FEB103D-9984-466B-9AC8-64D532D2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81" y="5265412"/>
            <a:ext cx="4968490" cy="687871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3EE29E2C-78FE-4751-B3D5-3B0160A590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679" t="63768" b="7246"/>
          <a:stretch/>
        </p:blipFill>
        <p:spPr>
          <a:xfrm>
            <a:off x="6915404" y="256608"/>
            <a:ext cx="4296567" cy="2671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945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>
            <a:extLst>
              <a:ext uri="{FF2B5EF4-FFF2-40B4-BE49-F238E27FC236}">
                <a16:creationId xmlns:a16="http://schemas.microsoft.com/office/drawing/2014/main" id="{030C0EEA-17EC-4414-9187-DACEAC026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Goudy Old Style" panose="02020502050305020303" pitchFamily="18" charset="0"/>
              </a:rPr>
              <a:t>Retrieving Data / </a:t>
            </a:r>
            <a:r>
              <a:rPr lang="en-US" sz="7200" b="1" dirty="0" err="1">
                <a:latin typeface="Goudy Old Style" panose="02020502050305020303" pitchFamily="18" charset="0"/>
              </a:rPr>
              <a:t>Pengambilan</a:t>
            </a:r>
            <a:r>
              <a:rPr lang="en-US" sz="7200" b="1" dirty="0">
                <a:latin typeface="Goudy Old Style" panose="02020502050305020303" pitchFamily="18" charset="0"/>
              </a:rPr>
              <a:t> Dataset</a:t>
            </a:r>
            <a:endParaRPr lang="en-ID" sz="72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93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C69E2C9-AD12-4612-8A33-DF23C9C3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7452" cy="1325563"/>
          </a:xfrm>
        </p:spPr>
        <p:txBody>
          <a:bodyPr/>
          <a:lstStyle/>
          <a:p>
            <a:r>
              <a:rPr lang="en-US" b="1" dirty="0">
                <a:latin typeface="Goudy Old Style" panose="02020502050305020303" pitchFamily="18" charset="0"/>
              </a:rPr>
              <a:t>Retrieving Data </a:t>
            </a:r>
            <a:r>
              <a:rPr lang="en-US" b="1" dirty="0" err="1">
                <a:latin typeface="Goudy Old Style" panose="02020502050305020303" pitchFamily="18" charset="0"/>
              </a:rPr>
              <a:t>Dengan</a:t>
            </a:r>
            <a:r>
              <a:rPr lang="en-US" b="1" dirty="0">
                <a:latin typeface="Goudy Old Style" panose="02020502050305020303" pitchFamily="18" charset="0"/>
              </a:rPr>
              <a:t> Sample di Repository</a:t>
            </a:r>
            <a:endParaRPr lang="en-ID" b="1" dirty="0">
              <a:latin typeface="Goudy Old Style" panose="02020502050305020303" pitchFamily="18" charset="0"/>
            </a:endParaRPr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C17EB92A-ED88-4C64-8E15-E09AE3A6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Kita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data “Titanic Training” </a:t>
            </a:r>
            <a:r>
              <a:rPr lang="en-US" dirty="0" err="1"/>
              <a:t>dari</a:t>
            </a:r>
            <a:r>
              <a:rPr lang="en-US" dirty="0"/>
              <a:t> Sample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Repository.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Buka folder Samples pada Repository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err="1"/>
              <a:t>Klik</a:t>
            </a:r>
            <a:r>
              <a:rPr lang="en-US" dirty="0"/>
              <a:t> Folder Data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err="1"/>
              <a:t>Pilih</a:t>
            </a:r>
            <a:r>
              <a:rPr lang="en-US" dirty="0"/>
              <a:t> Dataset “Titanic Training” </a:t>
            </a:r>
            <a:r>
              <a:rPr lang="en-US" dirty="0" err="1"/>
              <a:t>lalu</a:t>
            </a:r>
            <a:r>
              <a:rPr lang="en-US" dirty="0"/>
              <a:t> drag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lembar</a:t>
            </a:r>
            <a:r>
              <a:rPr lang="en-US" dirty="0"/>
              <a:t> Process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err="1"/>
              <a:t>Hubungkan</a:t>
            </a:r>
            <a:r>
              <a:rPr lang="en-US" dirty="0"/>
              <a:t> output port pada Retrieve Titanic Training </a:t>
            </a:r>
            <a:r>
              <a:rPr lang="en-US" dirty="0" err="1"/>
              <a:t>dengan</a:t>
            </a:r>
            <a:r>
              <a:rPr lang="en-US" dirty="0"/>
              <a:t> port res di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err="1"/>
              <a:t>Klik</a:t>
            </a:r>
            <a:r>
              <a:rPr lang="en-US" dirty="0"/>
              <a:t> Run </a:t>
            </a:r>
            <a:endParaRPr lang="en-ID" dirty="0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CBC1D9AB-84F9-4774-96E2-83FB2D6F0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0" t="5325" r="79463" b="87632"/>
          <a:stretch/>
        </p:blipFill>
        <p:spPr>
          <a:xfrm>
            <a:off x="2690191" y="5693950"/>
            <a:ext cx="808383" cy="4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6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253F-28AA-4ADE-9006-CBDD76B1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2C1B-7B64-4156-9135-05C7395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8B3D9-CD0A-410C-8D12-8524CDBE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3AE90C21-86B6-4754-971E-254CA52C6AD5}"/>
              </a:ext>
            </a:extLst>
          </p:cNvPr>
          <p:cNvSpPr/>
          <p:nvPr/>
        </p:nvSpPr>
        <p:spPr>
          <a:xfrm rot="12965111">
            <a:off x="10882860" y="1317810"/>
            <a:ext cx="569627" cy="749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5773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398F9104-E69E-41FC-9A84-729784C9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61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13D8F75-D2BE-4603-B20D-15B5680B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E292C097-DEAB-4D14-9254-889072D49C64}"/>
              </a:ext>
            </a:extLst>
          </p:cNvPr>
          <p:cNvSpPr txBox="1"/>
          <p:nvPr/>
        </p:nvSpPr>
        <p:spPr>
          <a:xfrm>
            <a:off x="6679095" y="437322"/>
            <a:ext cx="2425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Goudy Old Style" panose="02020502050305020303" pitchFamily="18" charset="0"/>
              </a:rPr>
              <a:t>HASIL </a:t>
            </a:r>
            <a:endParaRPr lang="en-ID" sz="6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685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>
            <a:extLst>
              <a:ext uri="{FF2B5EF4-FFF2-40B4-BE49-F238E27FC236}">
                <a16:creationId xmlns:a16="http://schemas.microsoft.com/office/drawing/2014/main" id="{2CCC3897-54B9-447E-B0AD-CCA1F108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Goudy Old Style" panose="02020502050305020303" pitchFamily="18" charset="0"/>
              </a:rPr>
              <a:t>Membuat</a:t>
            </a:r>
            <a:r>
              <a:rPr lang="en-US" b="1" dirty="0">
                <a:latin typeface="Goudy Old Style" panose="02020502050305020303" pitchFamily="18" charset="0"/>
              </a:rPr>
              <a:t> </a:t>
            </a:r>
            <a:r>
              <a:rPr lang="en-US" b="1" dirty="0" err="1">
                <a:latin typeface="Goudy Old Style" panose="02020502050305020303" pitchFamily="18" charset="0"/>
              </a:rPr>
              <a:t>Pohon</a:t>
            </a:r>
            <a:r>
              <a:rPr lang="en-US" b="1" dirty="0">
                <a:latin typeface="Goudy Old Style" panose="02020502050305020303" pitchFamily="18" charset="0"/>
              </a:rPr>
              <a:t> Keputusan </a:t>
            </a:r>
            <a:endParaRPr lang="en-ID" b="1" dirty="0">
              <a:latin typeface="Goudy Old Style" panose="02020502050305020303" pitchFamily="18" charset="0"/>
            </a:endParaRP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852A6D4E-407F-44F3-BE54-7C0157839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/>
              <a:t>Dari data “Titanic Training”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sebanyak</a:t>
            </a:r>
            <a:r>
              <a:rPr lang="en-US" dirty="0"/>
              <a:t> 349 orang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. </a:t>
            </a:r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proses yang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penumpang</a:t>
            </a:r>
            <a:r>
              <a:rPr lang="en-US" dirty="0"/>
              <a:t> yang </a:t>
            </a:r>
            <a:r>
              <a:rPr lang="en-US" dirty="0" err="1"/>
              <a:t>selamat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memilik</a:t>
            </a:r>
            <a:r>
              <a:rPr lang="en-US" dirty="0"/>
              <a:t> </a:t>
            </a:r>
            <a:r>
              <a:rPr lang="en-US" dirty="0" err="1"/>
              <a:t>benda</a:t>
            </a:r>
            <a:r>
              <a:rPr lang="en-US" dirty="0"/>
              <a:t> – </a:t>
            </a:r>
            <a:r>
              <a:rPr lang="en-US" dirty="0" err="1"/>
              <a:t>benda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ID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ID" dirty="0"/>
              <a:t>Setelah </a:t>
            </a:r>
            <a:r>
              <a:rPr lang="en-ID" dirty="0" err="1"/>
              <a:t>melakukan</a:t>
            </a:r>
            <a:r>
              <a:rPr lang="en-ID" dirty="0"/>
              <a:t> Retrieving Data, </a:t>
            </a:r>
            <a:r>
              <a:rPr lang="en-ID" dirty="0" err="1"/>
              <a:t>Pilih</a:t>
            </a:r>
            <a:r>
              <a:rPr lang="en-ID" dirty="0"/>
              <a:t> Modelling – Predictive – Tree – Decision Tree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D" dirty="0"/>
              <a:t>Drag operator Tree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process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D" dirty="0" err="1"/>
              <a:t>Hubungkan</a:t>
            </a:r>
            <a:r>
              <a:rPr lang="en-ID" dirty="0"/>
              <a:t> port output pada dataset Titanic Training </a:t>
            </a:r>
            <a:r>
              <a:rPr lang="en-ID" dirty="0" err="1"/>
              <a:t>ke</a:t>
            </a:r>
            <a:r>
              <a:rPr lang="en-ID" dirty="0"/>
              <a:t> port operator process,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D" dirty="0" err="1"/>
              <a:t>Hubungkan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result (res) ,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klik</a:t>
            </a:r>
            <a:r>
              <a:rPr lang="en-ID" dirty="0"/>
              <a:t> button play.</a:t>
            </a:r>
          </a:p>
        </p:txBody>
      </p:sp>
    </p:spTree>
    <p:extLst>
      <p:ext uri="{BB962C8B-B14F-4D97-AF65-F5344CB8AC3E}">
        <p14:creationId xmlns:p14="http://schemas.microsoft.com/office/powerpoint/2010/main" val="1887927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00AA0547-C2C3-4487-B72B-50A6848B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650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oudy Old Style" panose="02020502050305020303" pitchFamily="18" charset="0"/>
              </a:rPr>
              <a:t>Hasil</a:t>
            </a:r>
            <a:endParaRPr lang="en-ID" b="1" dirty="0">
              <a:latin typeface="Goudy Old Style" panose="02020502050305020303" pitchFamily="18" charset="0"/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0DFBDCEE-723E-4255-AFCF-D5556E8AB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6" t="11981" r="7661" b="5324"/>
          <a:stretch/>
        </p:blipFill>
        <p:spPr>
          <a:xfrm>
            <a:off x="2050774" y="821634"/>
            <a:ext cx="9303026" cy="5671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708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EDB1FD5-6B27-4731-9F07-E2AC8633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2771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Goudy Old Style" panose="02020502050305020303" pitchFamily="18" charset="0"/>
              </a:rPr>
              <a:t>Import Data</a:t>
            </a:r>
            <a:endParaRPr lang="en-ID" sz="5400" b="1" dirty="0">
              <a:latin typeface="Goudy Old Style" panose="02020502050305020303" pitchFamily="18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D73CE80-6A27-4B0C-928F-F33D6208C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435"/>
            <a:ext cx="10515600" cy="505052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/>
              <a:t>Akan </a:t>
            </a:r>
            <a:r>
              <a:rPr lang="en-US" dirty="0" err="1"/>
              <a:t>dilakukan</a:t>
            </a:r>
            <a:r>
              <a:rPr lang="en-US" dirty="0"/>
              <a:t> import dataset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rapidminer</a:t>
            </a:r>
            <a:endParaRPr lang="en-US" dirty="0"/>
          </a:p>
          <a:p>
            <a:pPr algn="just">
              <a:lnSpc>
                <a:spcPct val="160000"/>
              </a:lnSpc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dataset “status </a:t>
            </a:r>
            <a:r>
              <a:rPr lang="en-US" dirty="0" err="1"/>
              <a:t>gizi</a:t>
            </a:r>
            <a:r>
              <a:rPr lang="en-US" dirty="0"/>
              <a:t>”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diupload</a:t>
            </a:r>
            <a:r>
              <a:rPr lang="en-US" dirty="0"/>
              <a:t> di e-learning</a:t>
            </a:r>
          </a:p>
          <a:p>
            <a:pPr algn="just">
              <a:lnSpc>
                <a:spcPct val="160000"/>
              </a:lnSpc>
            </a:pPr>
            <a:r>
              <a:rPr lang="en-US" b="1" dirty="0"/>
              <a:t>Langkah</a:t>
            </a:r>
            <a:r>
              <a:rPr lang="en-US" dirty="0"/>
              <a:t> :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Klik</a:t>
            </a:r>
            <a:r>
              <a:rPr lang="en-US" dirty="0"/>
              <a:t> Menu Import – </a:t>
            </a:r>
            <a:r>
              <a:rPr lang="en-US" dirty="0" err="1"/>
              <a:t>Pilih</a:t>
            </a:r>
            <a:r>
              <a:rPr lang="en-US" dirty="0"/>
              <a:t> 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diimport</a:t>
            </a:r>
            <a:endParaRPr lang="en-US" dirty="0"/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Pilih</a:t>
            </a:r>
            <a:r>
              <a:rPr lang="en-US" dirty="0"/>
              <a:t> Next – </a:t>
            </a:r>
            <a:r>
              <a:rPr lang="en-US" dirty="0" err="1"/>
              <a:t>muncul</a:t>
            </a:r>
            <a:r>
              <a:rPr lang="en-US" dirty="0"/>
              <a:t> 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diimport</a:t>
            </a:r>
            <a:r>
              <a:rPr lang="en-US" dirty="0"/>
              <a:t> 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Pilih</a:t>
            </a:r>
            <a:r>
              <a:rPr lang="en-US" dirty="0"/>
              <a:t> Next 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Simpan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 di Local Repository – Beri Nama </a:t>
            </a:r>
            <a:r>
              <a:rPr lang="en-US" dirty="0" err="1"/>
              <a:t>Filenya</a:t>
            </a:r>
            <a:endParaRPr lang="en-US" dirty="0"/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Klik</a:t>
            </a:r>
            <a:r>
              <a:rPr lang="en-US" dirty="0"/>
              <a:t> Finish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q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0550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417881D7-65C9-4DDB-9872-913672B82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5" name="Panah: Atas 4">
            <a:extLst>
              <a:ext uri="{FF2B5EF4-FFF2-40B4-BE49-F238E27FC236}">
                <a16:creationId xmlns:a16="http://schemas.microsoft.com/office/drawing/2014/main" id="{AAA35B5D-6F39-410C-89D5-0DE19224BF60}"/>
              </a:ext>
            </a:extLst>
          </p:cNvPr>
          <p:cNvSpPr/>
          <p:nvPr/>
        </p:nvSpPr>
        <p:spPr>
          <a:xfrm>
            <a:off x="450574" y="1391478"/>
            <a:ext cx="877336" cy="10336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  <a:endParaRPr lang="en-ID" sz="3600" dirty="0"/>
          </a:p>
        </p:txBody>
      </p:sp>
      <p:sp>
        <p:nvSpPr>
          <p:cNvPr id="6" name="Panah: Atas 5">
            <a:extLst>
              <a:ext uri="{FF2B5EF4-FFF2-40B4-BE49-F238E27FC236}">
                <a16:creationId xmlns:a16="http://schemas.microsoft.com/office/drawing/2014/main" id="{987EA539-9009-4123-8807-A41BCA5F2BBF}"/>
              </a:ext>
            </a:extLst>
          </p:cNvPr>
          <p:cNvSpPr/>
          <p:nvPr/>
        </p:nvSpPr>
        <p:spPr>
          <a:xfrm rot="17139702">
            <a:off x="8686799" y="5347251"/>
            <a:ext cx="877336" cy="10336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  <a:endParaRPr lang="en-ID" sz="3600" dirty="0"/>
          </a:p>
        </p:txBody>
      </p:sp>
      <p:sp>
        <p:nvSpPr>
          <p:cNvPr id="7" name="Panah: Atas 6">
            <a:extLst>
              <a:ext uri="{FF2B5EF4-FFF2-40B4-BE49-F238E27FC236}">
                <a16:creationId xmlns:a16="http://schemas.microsoft.com/office/drawing/2014/main" id="{D7822599-4D5B-463D-AD34-D8594802420B}"/>
              </a:ext>
            </a:extLst>
          </p:cNvPr>
          <p:cNvSpPr/>
          <p:nvPr/>
        </p:nvSpPr>
        <p:spPr>
          <a:xfrm>
            <a:off x="4346713" y="2266121"/>
            <a:ext cx="877336" cy="10336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842193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474DBE8-C5D2-4E88-8086-836BAF902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7" t="7923" r="20865" b="14202"/>
          <a:stretch/>
        </p:blipFill>
        <p:spPr>
          <a:xfrm>
            <a:off x="2517913" y="543338"/>
            <a:ext cx="7116418" cy="5340627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D14D137E-C7C4-4D9A-8C97-4572ECC58410}"/>
              </a:ext>
            </a:extLst>
          </p:cNvPr>
          <p:cNvSpPr/>
          <p:nvPr/>
        </p:nvSpPr>
        <p:spPr>
          <a:xfrm rot="3596340">
            <a:off x="6929688" y="5377000"/>
            <a:ext cx="1003166" cy="12548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196010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274180E5-CEA3-4598-B996-6FC81D513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6" t="7149" r="20755" b="13430"/>
          <a:stretch/>
        </p:blipFill>
        <p:spPr>
          <a:xfrm>
            <a:off x="2544417" y="490330"/>
            <a:ext cx="7103166" cy="5446644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31129BE9-1060-493F-81CB-9C52F08ACD52}"/>
              </a:ext>
            </a:extLst>
          </p:cNvPr>
          <p:cNvSpPr/>
          <p:nvPr/>
        </p:nvSpPr>
        <p:spPr>
          <a:xfrm rot="2610559">
            <a:off x="7520807" y="5709247"/>
            <a:ext cx="808383" cy="8012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29227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5E65BF7-59F6-4B23-8896-ED107D30C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3" t="7922" r="21082" b="14010"/>
          <a:stretch/>
        </p:blipFill>
        <p:spPr>
          <a:xfrm>
            <a:off x="2584173" y="543338"/>
            <a:ext cx="7023653" cy="5353879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A9292107-1503-4210-AC67-D2CA91BC7A55}"/>
              </a:ext>
            </a:extLst>
          </p:cNvPr>
          <p:cNvSpPr/>
          <p:nvPr/>
        </p:nvSpPr>
        <p:spPr>
          <a:xfrm rot="2823609">
            <a:off x="1312639" y="4594342"/>
            <a:ext cx="1850108" cy="16240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Simpan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7" name="Panah: Atas 6">
            <a:extLst>
              <a:ext uri="{FF2B5EF4-FFF2-40B4-BE49-F238E27FC236}">
                <a16:creationId xmlns:a16="http://schemas.microsoft.com/office/drawing/2014/main" id="{F69BD32F-32AA-48B6-816E-296DA8861349}"/>
              </a:ext>
            </a:extLst>
          </p:cNvPr>
          <p:cNvSpPr/>
          <p:nvPr/>
        </p:nvSpPr>
        <p:spPr>
          <a:xfrm rot="18509937">
            <a:off x="8602628" y="5506091"/>
            <a:ext cx="838458" cy="120980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 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4044335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EC004937-34D3-4E34-849B-7905B4B8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1" t="7922" r="20974" b="14783"/>
          <a:stretch/>
        </p:blipFill>
        <p:spPr>
          <a:xfrm>
            <a:off x="914400" y="437321"/>
            <a:ext cx="5310378" cy="4015409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FDD23294-28FC-4917-97A6-D11B305559B3}"/>
              </a:ext>
            </a:extLst>
          </p:cNvPr>
          <p:cNvSpPr txBox="1"/>
          <p:nvPr/>
        </p:nvSpPr>
        <p:spPr>
          <a:xfrm>
            <a:off x="4545495" y="1669775"/>
            <a:ext cx="178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Proses Import Data</a:t>
            </a:r>
            <a:endParaRPr lang="en-ID" sz="2400" b="1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BEA55EB5-B791-4BC4-AE2E-B00750781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04" r="81754" b="48213"/>
          <a:stretch/>
        </p:blipFill>
        <p:spPr>
          <a:xfrm>
            <a:off x="7312507" y="477078"/>
            <a:ext cx="3693007" cy="3975652"/>
          </a:xfrm>
          <a:prstGeom prst="rect">
            <a:avLst/>
          </a:prstGeom>
        </p:spPr>
      </p:pic>
      <p:sp>
        <p:nvSpPr>
          <p:cNvPr id="5" name="Panah: Atas 4">
            <a:extLst>
              <a:ext uri="{FF2B5EF4-FFF2-40B4-BE49-F238E27FC236}">
                <a16:creationId xmlns:a16="http://schemas.microsoft.com/office/drawing/2014/main" id="{5754BC2B-3815-4796-8DBC-F5E366D2EA18}"/>
              </a:ext>
            </a:extLst>
          </p:cNvPr>
          <p:cNvSpPr/>
          <p:nvPr/>
        </p:nvSpPr>
        <p:spPr>
          <a:xfrm>
            <a:off x="8097079" y="3429000"/>
            <a:ext cx="1364973" cy="18056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anah: Atas 5">
            <a:extLst>
              <a:ext uri="{FF2B5EF4-FFF2-40B4-BE49-F238E27FC236}">
                <a16:creationId xmlns:a16="http://schemas.microsoft.com/office/drawing/2014/main" id="{B993B91D-7124-4306-A5E7-8E4CCFF4DC4A}"/>
              </a:ext>
            </a:extLst>
          </p:cNvPr>
          <p:cNvSpPr/>
          <p:nvPr/>
        </p:nvSpPr>
        <p:spPr>
          <a:xfrm rot="5400000">
            <a:off x="6353144" y="2156769"/>
            <a:ext cx="830997" cy="9779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0A9B04F7-67C4-401B-BE17-142DE62F9258}"/>
              </a:ext>
            </a:extLst>
          </p:cNvPr>
          <p:cNvSpPr txBox="1"/>
          <p:nvPr/>
        </p:nvSpPr>
        <p:spPr>
          <a:xfrm>
            <a:off x="7600533" y="5512904"/>
            <a:ext cx="311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Telah </a:t>
            </a:r>
            <a:r>
              <a:rPr lang="en-US" dirty="0" err="1"/>
              <a:t>Selesai</a:t>
            </a:r>
            <a:r>
              <a:rPr lang="en-US" dirty="0"/>
              <a:t> Di Import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03456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D1CA-4142-4516-8475-09EF1204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DE03-08CE-43E0-AB8D-11EC28700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974C3-29E6-42F5-96C9-C13FEF6B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405A6BE6-07EB-4CB0-900C-32154FE836A3}"/>
              </a:ext>
            </a:extLst>
          </p:cNvPr>
          <p:cNvSpPr/>
          <p:nvPr/>
        </p:nvSpPr>
        <p:spPr>
          <a:xfrm rot="12271551">
            <a:off x="5458778" y="3732876"/>
            <a:ext cx="569627" cy="749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5783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251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47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7A07-E979-443A-911B-D0B6CC4B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6DFA-898C-4633-A99A-DA6593FD8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ED75B-A526-4A4B-B108-AC76C397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68128A9A-8B03-4B2B-9100-F5327FB1F6E9}"/>
              </a:ext>
            </a:extLst>
          </p:cNvPr>
          <p:cNvSpPr/>
          <p:nvPr/>
        </p:nvSpPr>
        <p:spPr>
          <a:xfrm rot="13557165">
            <a:off x="5788564" y="2293821"/>
            <a:ext cx="569627" cy="749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955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169B-C245-4E5B-A37C-47699156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9B17-7FE7-426E-AC32-78844CA0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F53A0-1D32-4CE1-B727-A6F883F3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84A5ACD-A9BC-44BB-A2FD-4C2774AFBBA0}"/>
              </a:ext>
            </a:extLst>
          </p:cNvPr>
          <p:cNvSpPr/>
          <p:nvPr/>
        </p:nvSpPr>
        <p:spPr>
          <a:xfrm rot="12271551">
            <a:off x="7602372" y="5305898"/>
            <a:ext cx="569627" cy="749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9577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A88F-6FDC-4466-BEA4-F7AA1AEB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AF10-AF2A-4422-97A4-E387F91BD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40A00-E9BB-40D1-854A-41E9590F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CEA6137-CEB1-47E9-8A1D-B2B037253029}"/>
              </a:ext>
            </a:extLst>
          </p:cNvPr>
          <p:cNvSpPr/>
          <p:nvPr/>
        </p:nvSpPr>
        <p:spPr>
          <a:xfrm rot="12271551">
            <a:off x="8456809" y="5305898"/>
            <a:ext cx="569627" cy="749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781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CBEB-B6B3-4A4A-A6CC-C7141D70B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FAA6D-7F62-4FB2-8885-C48C2BF7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09250-9A49-4CF4-8D62-206080A6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1FAD96FD-F3AF-47EA-8BF4-63C14013669A}"/>
              </a:ext>
            </a:extLst>
          </p:cNvPr>
          <p:cNvSpPr/>
          <p:nvPr/>
        </p:nvSpPr>
        <p:spPr>
          <a:xfrm rot="12271551">
            <a:off x="2377058" y="3293730"/>
            <a:ext cx="569627" cy="749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378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F182-916D-473C-8B21-527144FD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19382-698F-4B63-ACE1-0B62614EB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52C8F-CE51-43BB-89FC-5DE2ED1E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2C9BE1BD-F0B6-490B-B010-77D2672721C8}"/>
              </a:ext>
            </a:extLst>
          </p:cNvPr>
          <p:cNvSpPr/>
          <p:nvPr/>
        </p:nvSpPr>
        <p:spPr>
          <a:xfrm rot="12271551">
            <a:off x="2640321" y="4032200"/>
            <a:ext cx="569627" cy="749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8583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255</Words>
  <Application>Microsoft Office PowerPoint</Application>
  <PresentationFormat>Layar Lebar</PresentationFormat>
  <Paragraphs>52</Paragraphs>
  <Slides>41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Goudy Old Style</vt:lpstr>
      <vt:lpstr>Wingdings</vt:lpstr>
      <vt:lpstr>Tema Office</vt:lpstr>
      <vt:lpstr>Big Data &amp; Data Analtytics</vt:lpstr>
      <vt:lpstr>Download Rapid Miner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Install Java</vt:lpstr>
      <vt:lpstr>Presentasi PowerPoint</vt:lpstr>
      <vt:lpstr>Instalasi Rapidminer</vt:lpstr>
      <vt:lpstr>Presentasi PowerPoint</vt:lpstr>
      <vt:lpstr>Mengenal Interface Rapidminer</vt:lpstr>
      <vt:lpstr>Presentasi PowerPoint</vt:lpstr>
      <vt:lpstr>Presentasi PowerPoint</vt:lpstr>
      <vt:lpstr>Presentasi PowerPoint</vt:lpstr>
      <vt:lpstr>Presentasi PowerPoint</vt:lpstr>
      <vt:lpstr>Operator View</vt:lpstr>
      <vt:lpstr>Repository View</vt:lpstr>
      <vt:lpstr>Process View</vt:lpstr>
      <vt:lpstr>Parameters View</vt:lpstr>
      <vt:lpstr>Help &amp; Comment View</vt:lpstr>
      <vt:lpstr>Retrieving Data / Pengambilan Dataset</vt:lpstr>
      <vt:lpstr>Retrieving Data Dengan Sample di Repository</vt:lpstr>
      <vt:lpstr>Presentasi PowerPoint</vt:lpstr>
      <vt:lpstr>Presentasi PowerPoint</vt:lpstr>
      <vt:lpstr>Membuat Pohon Keputusan </vt:lpstr>
      <vt:lpstr>Hasil</vt:lpstr>
      <vt:lpstr>Import Data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&amp; Data Analtytics</dc:title>
  <dc:creator>Sulistyo Dwisancoko</dc:creator>
  <cp:lastModifiedBy>Sulistyo Dwisancoko</cp:lastModifiedBy>
  <cp:revision>3</cp:revision>
  <dcterms:created xsi:type="dcterms:W3CDTF">2021-10-07T06:37:37Z</dcterms:created>
  <dcterms:modified xsi:type="dcterms:W3CDTF">2021-10-09T04:43:02Z</dcterms:modified>
</cp:coreProperties>
</file>